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sldIdLst>
    <p:sldId id="288" r:id="rId2"/>
    <p:sldId id="258" r:id="rId3"/>
    <p:sldId id="278" r:id="rId4"/>
    <p:sldId id="289" r:id="rId5"/>
    <p:sldId id="268" r:id="rId6"/>
    <p:sldId id="275" r:id="rId7"/>
    <p:sldId id="277" r:id="rId8"/>
    <p:sldId id="290" r:id="rId9"/>
    <p:sldId id="286" r:id="rId10"/>
    <p:sldId id="291" r:id="rId11"/>
    <p:sldId id="287" r:id="rId1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TP-05\Desktop\PORCENTAJES%20INFORME%20PQR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TP-05\Desktop\PORCENTAJES%20INFORME%20PQRS%20ENERO%20JUNIO%2020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TP-05\Desktop\PORCENTAJES%20INFORME%20PQRS%20ENERO%20JUNIO%202018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TP-05\Desktop\PORCENTAJES%20INFORME%20PQRS%20ENERO%20JUNIO%202018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TOTAL PETICIONES MES </a:t>
            </a:r>
            <a:r>
              <a:rPr lang="en-US" dirty="0" smtClean="0"/>
              <a:t>FEBRERO  </a:t>
            </a:r>
            <a:r>
              <a:rPr lang="en-US" dirty="0"/>
              <a:t>2018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0.15465489464070514"/>
          <c:y val="0.18323809523809523"/>
          <c:w val="0.69039176363183585"/>
          <c:h val="0.725426321709786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Hoja1!$F$10</c:f>
              <c:strCache>
                <c:ptCount val="1"/>
                <c:pt idx="0">
                  <c:v>PQRS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Hoja1!$G$10</c:f>
              <c:numCache>
                <c:formatCode>General</c:formatCode>
                <c:ptCount val="1"/>
                <c:pt idx="0">
                  <c:v>117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CE-4B2D-9743-802700F6727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94258464"/>
        <c:axId val="194272608"/>
      </c:barChart>
      <c:catAx>
        <c:axId val="1942584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CO"/>
                  <a:t>PQRS</a:t>
                </a:r>
              </a:p>
              <a:p>
                <a:pPr>
                  <a:defRPr/>
                </a:pPr>
                <a:endParaRPr lang="es-CO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</c:title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94272608"/>
        <c:crosses val="autoZero"/>
        <c:auto val="1"/>
        <c:lblAlgn val="ctr"/>
        <c:lblOffset val="100"/>
        <c:noMultiLvlLbl val="0"/>
      </c:catAx>
      <c:valAx>
        <c:axId val="19427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CO"/>
                  <a:t>CANTIDAD 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94258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CANALES DE COMUNICACION </a:t>
            </a:r>
          </a:p>
          <a:p>
            <a:pPr>
              <a:defRPr/>
            </a:pP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'canales de comunicacion '!$G$9</c:f>
              <c:strCache>
                <c:ptCount val="1"/>
                <c:pt idx="0">
                  <c:v>CANTIDAD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'canales de comunicacion '!$F$10:$F$16</c:f>
              <c:strCache>
                <c:ptCount val="7"/>
                <c:pt idx="0">
                  <c:v>PRESENCIAL </c:v>
                </c:pt>
                <c:pt idx="1">
                  <c:v>TELEFONICO </c:v>
                </c:pt>
                <c:pt idx="2">
                  <c:v>VIRTUAL </c:v>
                </c:pt>
                <c:pt idx="3">
                  <c:v>ESCRITO </c:v>
                </c:pt>
                <c:pt idx="6">
                  <c:v>TOTAL</c:v>
                </c:pt>
              </c:strCache>
            </c:strRef>
          </c:cat>
          <c:val>
            <c:numRef>
              <c:f>'canales de comunicacion '!$G$10:$G$16</c:f>
              <c:numCache>
                <c:formatCode>General</c:formatCode>
                <c:ptCount val="7"/>
                <c:pt idx="3">
                  <c:v>117</c:v>
                </c:pt>
                <c:pt idx="6">
                  <c:v>117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94-4EA7-8C0D-DD3F7179BE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255614016"/>
        <c:axId val="255622752"/>
      </c:barChart>
      <c:catAx>
        <c:axId val="255614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5622752"/>
        <c:crosses val="autoZero"/>
        <c:auto val="1"/>
        <c:lblAlgn val="ctr"/>
        <c:lblOffset val="100"/>
        <c:noMultiLvlLbl val="0"/>
      </c:catAx>
      <c:valAx>
        <c:axId val="255622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561401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TIPOS PQRS</a:t>
            </a:r>
          </a:p>
          <a:p>
            <a:pPr>
              <a:defRPr/>
            </a:pPr>
            <a:endParaRPr lang="en-US"/>
          </a:p>
        </c:rich>
      </c:tx>
      <c:layout>
        <c:manualLayout>
          <c:xMode val="edge"/>
          <c:yMode val="edge"/>
          <c:x val="0.3702681771725518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'tipos pqrs '!$G$9</c:f>
              <c:strCache>
                <c:ptCount val="1"/>
                <c:pt idx="0">
                  <c:v>CANTIDAD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cat>
            <c:strRef>
              <c:f>'tipos pqrs '!$F$10:$F$16</c:f>
              <c:strCache>
                <c:ptCount val="7"/>
                <c:pt idx="0">
                  <c:v>PETICIONES</c:v>
                </c:pt>
                <c:pt idx="1">
                  <c:v>QUEJA </c:v>
                </c:pt>
                <c:pt idx="2">
                  <c:v>RECLAMOS</c:v>
                </c:pt>
                <c:pt idx="3">
                  <c:v>SUGERENCIAS </c:v>
                </c:pt>
                <c:pt idx="4">
                  <c:v>DENUNCIAS</c:v>
                </c:pt>
                <c:pt idx="5">
                  <c:v>OTROS</c:v>
                </c:pt>
                <c:pt idx="6">
                  <c:v>TOTAL</c:v>
                </c:pt>
              </c:strCache>
            </c:strRef>
          </c:cat>
          <c:val>
            <c:numRef>
              <c:f>'tipos pqrs '!$G$10:$G$16</c:f>
              <c:numCache>
                <c:formatCode>General</c:formatCode>
                <c:ptCount val="7"/>
                <c:pt idx="0">
                  <c:v>78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37</c:v>
                </c:pt>
                <c:pt idx="6">
                  <c:v>117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A6-41DD-A4F8-5ED3CB06F2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255614016"/>
        <c:axId val="255622752"/>
        <c:axId val="1495120991"/>
      </c:bar3DChart>
      <c:catAx>
        <c:axId val="255614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5622752"/>
        <c:crosses val="autoZero"/>
        <c:auto val="1"/>
        <c:lblAlgn val="ctr"/>
        <c:lblOffset val="100"/>
        <c:noMultiLvlLbl val="0"/>
      </c:catAx>
      <c:valAx>
        <c:axId val="255622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5614016"/>
        <c:crosses val="autoZero"/>
        <c:crossBetween val="between"/>
      </c:valAx>
      <c:serAx>
        <c:axId val="1495120991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5622752"/>
        <c:crosses val="autoZero"/>
      </c:ser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TIPOS PQRS</a:t>
            </a:r>
          </a:p>
          <a:p>
            <a:pPr>
              <a:defRPr/>
            </a:pPr>
            <a:endParaRPr lang="en-US"/>
          </a:p>
        </c:rich>
      </c:tx>
      <c:layout>
        <c:manualLayout>
          <c:xMode val="edge"/>
          <c:yMode val="edge"/>
          <c:x val="0.3702681771725518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'tipos pqrs '!$G$9</c:f>
              <c:strCache>
                <c:ptCount val="1"/>
                <c:pt idx="0">
                  <c:v>CANTIDAD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cat>
            <c:strRef>
              <c:f>'tipos pqrs '!$F$10:$F$16</c:f>
              <c:strCache>
                <c:ptCount val="7"/>
                <c:pt idx="0">
                  <c:v>PETICIONES</c:v>
                </c:pt>
                <c:pt idx="1">
                  <c:v>QUEJA </c:v>
                </c:pt>
                <c:pt idx="2">
                  <c:v>RECLAMOS</c:v>
                </c:pt>
                <c:pt idx="3">
                  <c:v>SUGERENCIAS </c:v>
                </c:pt>
                <c:pt idx="4">
                  <c:v>DENUNCIAS</c:v>
                </c:pt>
                <c:pt idx="5">
                  <c:v>OTROS</c:v>
                </c:pt>
                <c:pt idx="6">
                  <c:v>TOTAL</c:v>
                </c:pt>
              </c:strCache>
            </c:strRef>
          </c:cat>
          <c:val>
            <c:numRef>
              <c:f>'tipos pqrs '!$G$10:$G$16</c:f>
              <c:numCache>
                <c:formatCode>General</c:formatCode>
                <c:ptCount val="7"/>
                <c:pt idx="0">
                  <c:v>78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37</c:v>
                </c:pt>
                <c:pt idx="6">
                  <c:v>117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3C-4D62-ABB9-A7EEF542D8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255614016"/>
        <c:axId val="255622752"/>
        <c:axId val="1495120991"/>
      </c:bar3DChart>
      <c:catAx>
        <c:axId val="255614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5622752"/>
        <c:crosses val="autoZero"/>
        <c:auto val="1"/>
        <c:lblAlgn val="ctr"/>
        <c:lblOffset val="100"/>
        <c:noMultiLvlLbl val="0"/>
      </c:catAx>
      <c:valAx>
        <c:axId val="255622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5614016"/>
        <c:crosses val="autoZero"/>
        <c:crossBetween val="between"/>
      </c:valAx>
      <c:serAx>
        <c:axId val="1495120991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5622752"/>
        <c:crosses val="autoZero"/>
      </c:ser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1842-FFE9-409B-8A37-04893FFE368D}" type="datetimeFigureOut">
              <a:rPr lang="es-CO" smtClean="0"/>
              <a:pPr/>
              <a:t>14/02/2019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1842-FFE9-409B-8A37-04893FFE368D}" type="datetimeFigureOut">
              <a:rPr lang="es-CO" smtClean="0"/>
              <a:pPr/>
              <a:t>14/02/2019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1842-FFE9-409B-8A37-04893FFE368D}" type="datetimeFigureOut">
              <a:rPr lang="es-CO" smtClean="0"/>
              <a:pPr/>
              <a:t>14/02/2019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1842-FFE9-409B-8A37-04893FFE368D}" type="datetimeFigureOut">
              <a:rPr lang="es-CO" smtClean="0"/>
              <a:pPr/>
              <a:t>14/02/2019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1842-FFE9-409B-8A37-04893FFE368D}" type="datetimeFigureOut">
              <a:rPr lang="es-CO" smtClean="0"/>
              <a:pPr/>
              <a:t>14/02/2019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1842-FFE9-409B-8A37-04893FFE368D}" type="datetimeFigureOut">
              <a:rPr lang="es-CO" smtClean="0"/>
              <a:pPr/>
              <a:t>14/02/2019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1842-FFE9-409B-8A37-04893FFE368D}" type="datetimeFigureOut">
              <a:rPr lang="es-CO" smtClean="0"/>
              <a:pPr/>
              <a:t>14/02/2019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1842-FFE9-409B-8A37-04893FFE368D}" type="datetimeFigureOut">
              <a:rPr lang="es-CO" smtClean="0"/>
              <a:pPr/>
              <a:t>14/02/2019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1842-FFE9-409B-8A37-04893FFE368D}" type="datetimeFigureOut">
              <a:rPr lang="es-CO" smtClean="0"/>
              <a:pPr/>
              <a:t>14/02/2019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1842-FFE9-409B-8A37-04893FFE368D}" type="datetimeFigureOut">
              <a:rPr lang="es-CO" smtClean="0"/>
              <a:pPr/>
              <a:t>14/02/2019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1842-FFE9-409B-8A37-04893FFE368D}" type="datetimeFigureOut">
              <a:rPr lang="es-CO" smtClean="0"/>
              <a:pPr/>
              <a:t>14/02/2019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B1842-FFE9-409B-8A37-04893FFE368D}" type="datetimeFigureOut">
              <a:rPr lang="es-CO" smtClean="0"/>
              <a:pPr/>
              <a:t>14/02/2019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itputumayo@itp.edu.c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54868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OFICINA DE ATENCIÓN AL CIUDADANO INSTITUTO TECNOLÓGICO DEL PUTUMAYO </a:t>
            </a:r>
          </a:p>
          <a:p>
            <a:pPr algn="ctr"/>
            <a:r>
              <a:rPr lang="es-CO" dirty="0"/>
              <a:t>RESOLUCIONES </a:t>
            </a:r>
            <a:r>
              <a:rPr lang="es-CO" dirty="0" err="1"/>
              <a:t>Nros</a:t>
            </a:r>
            <a:r>
              <a:rPr lang="es-CO" dirty="0"/>
              <a:t>. 0316/2015 - 0070/2016 </a:t>
            </a:r>
          </a:p>
          <a:p>
            <a:r>
              <a:rPr lang="es-CO" dirty="0">
                <a:solidFill>
                  <a:schemeClr val="bg1"/>
                </a:solidFill>
              </a:rPr>
              <a:t> </a:t>
            </a:r>
          </a:p>
          <a:p>
            <a:pPr algn="ctr"/>
            <a:endParaRPr lang="es-CO" dirty="0" smtClean="0"/>
          </a:p>
          <a:p>
            <a:pPr algn="ctr"/>
            <a:endParaRPr lang="es-CO" dirty="0"/>
          </a:p>
          <a:p>
            <a:pPr algn="ctr"/>
            <a:endParaRPr lang="es-CO" dirty="0" smtClean="0"/>
          </a:p>
          <a:p>
            <a:pPr algn="ctr"/>
            <a:endParaRPr lang="es-CO" dirty="0"/>
          </a:p>
          <a:p>
            <a:pPr algn="ctr"/>
            <a:endParaRPr lang="es-CO" dirty="0" smtClean="0"/>
          </a:p>
          <a:p>
            <a:pPr algn="ctr"/>
            <a:endParaRPr lang="es-CO" dirty="0"/>
          </a:p>
          <a:p>
            <a:pPr algn="ctr"/>
            <a:endParaRPr lang="es-CO" dirty="0" smtClean="0"/>
          </a:p>
          <a:p>
            <a:pPr algn="ctr"/>
            <a:endParaRPr lang="es-CO" dirty="0"/>
          </a:p>
          <a:p>
            <a:pPr algn="ctr"/>
            <a:endParaRPr lang="es-CO" dirty="0" smtClean="0"/>
          </a:p>
          <a:p>
            <a:pPr algn="ctr"/>
            <a:endParaRPr lang="es-CO" dirty="0"/>
          </a:p>
          <a:p>
            <a:pPr algn="ctr"/>
            <a:endParaRPr lang="es-CO" dirty="0" smtClean="0"/>
          </a:p>
          <a:p>
            <a:pPr algn="ctr"/>
            <a:endParaRPr lang="es-CO" dirty="0"/>
          </a:p>
          <a:p>
            <a:endParaRPr lang="es-CO" dirty="0"/>
          </a:p>
        </p:txBody>
      </p:sp>
      <p:pic>
        <p:nvPicPr>
          <p:cNvPr id="5" name="Imagen 4" descr="web itp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340768"/>
            <a:ext cx="3429000" cy="359664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4050196" y="5838363"/>
            <a:ext cx="4067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chemeClr val="bg1"/>
                </a:solidFill>
              </a:rPr>
              <a:t>Secretaria Ejecutiva </a:t>
            </a:r>
            <a:r>
              <a:rPr lang="es-CO" sz="1200" dirty="0" smtClean="0">
                <a:solidFill>
                  <a:schemeClr val="bg1"/>
                </a:solidFill>
              </a:rPr>
              <a:t> Oficina </a:t>
            </a:r>
            <a:r>
              <a:rPr lang="es-CO" sz="1200" dirty="0">
                <a:solidFill>
                  <a:schemeClr val="bg1"/>
                </a:solidFill>
              </a:rPr>
              <a:t>de Atención al Ciudadano 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Barrio Luis Carlos </a:t>
            </a:r>
            <a:r>
              <a:rPr lang="es-CO" sz="1200" dirty="0" smtClean="0">
                <a:solidFill>
                  <a:schemeClr val="bg1"/>
                </a:solidFill>
              </a:rPr>
              <a:t>Galán Área </a:t>
            </a:r>
            <a:r>
              <a:rPr lang="es-CO" sz="1200" dirty="0">
                <a:solidFill>
                  <a:schemeClr val="bg1"/>
                </a:solidFill>
              </a:rPr>
              <a:t>administrativa ITP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Teléfonos: 038/4296105-3138052807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Mocoa Putumayo </a:t>
            </a:r>
          </a:p>
        </p:txBody>
      </p:sp>
    </p:spTree>
    <p:extLst>
      <p:ext uri="{BB962C8B-B14F-4D97-AF65-F5344CB8AC3E}">
        <p14:creationId xmlns:p14="http://schemas.microsoft.com/office/powerpoint/2010/main" val="293403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250824" y="476250"/>
            <a:ext cx="8785671" cy="496897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CO" sz="1600" b="1" dirty="0" smtClean="0"/>
              <a:t>ACTIVIDADES </a:t>
            </a:r>
            <a:r>
              <a:rPr lang="es-CO" sz="1600" b="1" dirty="0"/>
              <a:t>REALIZADAS POR LA OFICINA DE ATENCIÓN AL CIUDADANO  </a:t>
            </a:r>
          </a:p>
          <a:p>
            <a:pPr marL="0" indent="0" algn="ctr">
              <a:buNone/>
            </a:pPr>
            <a:r>
              <a:rPr lang="es-CO" sz="1600" b="1" dirty="0" smtClean="0"/>
              <a:t>FEBRERO DE 2018.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1400" dirty="0" smtClean="0"/>
              <a:t>Se realizo la inscripción de los aspirantes a Representante de los docentes ante el Consejo Directivo y Consejo Académico del Instituto Tecnológico del Putumayo en las fechas del 02 y 05 de febrero de 2018, el horario de 8:00am a 12:00m y de 2:00pm a 5:30pm.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1400" dirty="0" smtClean="0"/>
              <a:t>Remisión del acta de aspirantes admitidos y no admitidos a representante de los docentes ante el Consejo Directivo y Consejo Académico para la publicación en pagina web institucional 6 de febrero de 2018.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1400" dirty="0" smtClean="0"/>
              <a:t>Publicación en cartelas institucionales del </a:t>
            </a:r>
            <a:r>
              <a:rPr lang="es-CO" sz="1400" dirty="0"/>
              <a:t>acta de </a:t>
            </a:r>
            <a:r>
              <a:rPr lang="es-CO" sz="1400" dirty="0" smtClean="0"/>
              <a:t>aspirantes </a:t>
            </a:r>
            <a:r>
              <a:rPr lang="es-CO" sz="1400" dirty="0"/>
              <a:t>admitidos y no admitidos a representante de los docentes ante el Consejo Directivo y Consejo </a:t>
            </a:r>
            <a:r>
              <a:rPr lang="es-CO" sz="1400" dirty="0" smtClean="0"/>
              <a:t>Académico </a:t>
            </a:r>
            <a:r>
              <a:rPr lang="es-CO" sz="1400" dirty="0"/>
              <a:t>6 de febrero de 2018</a:t>
            </a:r>
            <a:r>
              <a:rPr lang="es-CO" sz="1400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1400" dirty="0" smtClean="0"/>
              <a:t>Solicitud del listado oficiales de docentes aptos para votar en la elección del representante de los docentes ante el Consejo Directivo y Consejo Académico a la oficina de Talento Humano de la institución 22 de febrero de 2018.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1400" dirty="0" smtClean="0"/>
              <a:t> Adecuación logística del espacio donde se llevara acabo la elección del Representante de </a:t>
            </a:r>
            <a:r>
              <a:rPr lang="es-CO" sz="1400" dirty="0"/>
              <a:t>los docentes ante el Consejo Directivo y Consejo </a:t>
            </a:r>
            <a:r>
              <a:rPr lang="es-CO" sz="1400" dirty="0" smtClean="0"/>
              <a:t>Académico del Instituto Tecnológico del Putumayo 27 de febrero de 2018 de 9:00am a 9:00pm.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1400" dirty="0" smtClean="0"/>
              <a:t>Consolidación de datos del escrutinio </a:t>
            </a:r>
            <a:r>
              <a:rPr lang="es-CO" sz="1400" dirty="0"/>
              <a:t>parcial una vez se hayan cerrado las </a:t>
            </a:r>
            <a:r>
              <a:rPr lang="es-CO" sz="1400" dirty="0" smtClean="0"/>
              <a:t>votaciones 27 de febrero de 2018 10:00pm.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1400" dirty="0" smtClean="0"/>
              <a:t> Notificación de fecha y hora a la comisión escrutadora para el escrutinio final 28 de febrero de 2018, a partir de las 2:30 pm.</a:t>
            </a:r>
          </a:p>
          <a:p>
            <a:pPr marL="0" indent="0" algn="just">
              <a:buNone/>
            </a:pPr>
            <a:r>
              <a:rPr lang="es-CO" sz="1400" dirty="0" smtClean="0"/>
              <a:t> </a:t>
            </a:r>
          </a:p>
          <a:p>
            <a:pPr marL="0" indent="0" algn="just">
              <a:buNone/>
            </a:pPr>
            <a:endParaRPr lang="es-CO" sz="1400" dirty="0" smtClean="0"/>
          </a:p>
          <a:p>
            <a:pPr marL="0" indent="0" algn="just">
              <a:buNone/>
            </a:pPr>
            <a:endParaRPr lang="es-CO" sz="1400" dirty="0" smtClean="0"/>
          </a:p>
          <a:p>
            <a:pPr algn="just"/>
            <a:endParaRPr lang="es-CO" sz="1400" dirty="0" smtClean="0"/>
          </a:p>
          <a:p>
            <a:pPr marL="0" indent="0" algn="just">
              <a:buNone/>
            </a:pPr>
            <a:endParaRPr lang="es-CO" sz="1600" dirty="0" smtClean="0"/>
          </a:p>
          <a:p>
            <a:pPr marL="0" indent="0" algn="just">
              <a:buNone/>
            </a:pPr>
            <a:endParaRPr lang="es-CO" sz="1600" dirty="0" smtClean="0"/>
          </a:p>
          <a:p>
            <a:pPr algn="just"/>
            <a:endParaRPr lang="es-CO" sz="1600" dirty="0"/>
          </a:p>
          <a:p>
            <a:pPr algn="just"/>
            <a:endParaRPr lang="es-CO" sz="1600" dirty="0" smtClean="0"/>
          </a:p>
        </p:txBody>
      </p:sp>
    </p:spTree>
    <p:extLst>
      <p:ext uri="{BB962C8B-B14F-4D97-AF65-F5344CB8AC3E}">
        <p14:creationId xmlns:p14="http://schemas.microsoft.com/office/powerpoint/2010/main" val="2083009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0806" y="3429000"/>
            <a:ext cx="3672408" cy="161097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267744" y="1499300"/>
            <a:ext cx="48385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600" b="1" dirty="0" smtClean="0"/>
              <a:t>GRACIAS </a:t>
            </a:r>
            <a:endParaRPr lang="es-CO" sz="9600" b="1" dirty="0"/>
          </a:p>
        </p:txBody>
      </p:sp>
    </p:spTree>
    <p:extLst>
      <p:ext uri="{BB962C8B-B14F-4D97-AF65-F5344CB8AC3E}">
        <p14:creationId xmlns:p14="http://schemas.microsoft.com/office/powerpoint/2010/main" val="4175400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475656" y="942975"/>
            <a:ext cx="61206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Rectoría</a:t>
            </a:r>
          </a:p>
          <a:p>
            <a:pPr algn="ctr"/>
            <a:r>
              <a:rPr lang="es-CO" dirty="0" smtClean="0"/>
              <a:t>Especialista Marisol González Ossa </a:t>
            </a:r>
            <a:endParaRPr lang="es-CO" dirty="0"/>
          </a:p>
          <a:p>
            <a:pPr algn="ctr"/>
            <a:r>
              <a:rPr lang="es-CO" dirty="0" smtClean="0"/>
              <a:t>Rectora</a:t>
            </a:r>
          </a:p>
          <a:p>
            <a:pPr algn="ctr"/>
            <a:endParaRPr lang="es-CO" dirty="0" smtClean="0"/>
          </a:p>
          <a:p>
            <a:pPr algn="ctr"/>
            <a:r>
              <a:rPr lang="es-CO" dirty="0" smtClean="0"/>
              <a:t>Vicerrectoría Administrativa </a:t>
            </a:r>
          </a:p>
          <a:p>
            <a:pPr algn="ctr"/>
            <a:r>
              <a:rPr lang="es-CO" dirty="0" smtClean="0"/>
              <a:t>Especialista Laura Cristina Benavides Prieto  </a:t>
            </a:r>
            <a:endParaRPr lang="es-CO" dirty="0"/>
          </a:p>
          <a:p>
            <a:pPr algn="ctr"/>
            <a:r>
              <a:rPr lang="es-CO" dirty="0" smtClean="0"/>
              <a:t>Vicerrectora Administrativa </a:t>
            </a:r>
          </a:p>
          <a:p>
            <a:pPr algn="ctr"/>
            <a:endParaRPr lang="es-CO" dirty="0"/>
          </a:p>
          <a:p>
            <a:pPr algn="ctr"/>
            <a:r>
              <a:rPr lang="es-CO" dirty="0"/>
              <a:t>Oficina de </a:t>
            </a:r>
            <a:r>
              <a:rPr lang="es-CO" dirty="0" smtClean="0"/>
              <a:t>Atención al Ciudadano </a:t>
            </a:r>
            <a:endParaRPr lang="es-CO" dirty="0"/>
          </a:p>
          <a:p>
            <a:pPr algn="ctr"/>
            <a:r>
              <a:rPr lang="es-CO" dirty="0" smtClean="0"/>
              <a:t>Responsable Martha Judith Pérez Villota </a:t>
            </a:r>
            <a:endParaRPr lang="es-CO" dirty="0"/>
          </a:p>
          <a:p>
            <a:pPr algn="ctr"/>
            <a:r>
              <a:rPr lang="es-CO" dirty="0" smtClean="0"/>
              <a:t>Secretaria Ejecutiva </a:t>
            </a:r>
          </a:p>
          <a:p>
            <a:pPr algn="ctr"/>
            <a:endParaRPr lang="es-CO" dirty="0"/>
          </a:p>
          <a:p>
            <a:pPr algn="ctr"/>
            <a:r>
              <a:rPr lang="es-CO" dirty="0" smtClean="0"/>
              <a:t>Documento Elaborado por: Martha Judith Pérez Villota</a:t>
            </a:r>
          </a:p>
          <a:p>
            <a:pPr algn="ctr"/>
            <a:r>
              <a:rPr lang="es-CO" dirty="0" smtClean="0"/>
              <a:t>  </a:t>
            </a:r>
          </a:p>
          <a:p>
            <a:pPr algn="ctr"/>
            <a:endParaRPr lang="es-CO" dirty="0" smtClean="0"/>
          </a:p>
          <a:p>
            <a:pPr algn="ctr"/>
            <a:endParaRPr lang="es-CO" dirty="0"/>
          </a:p>
          <a:p>
            <a:pPr algn="ctr"/>
            <a:endParaRPr lang="es-CO" dirty="0" smtClean="0"/>
          </a:p>
          <a:p>
            <a:pPr algn="ctr"/>
            <a:endParaRPr lang="es-CO" dirty="0"/>
          </a:p>
        </p:txBody>
      </p:sp>
      <p:sp>
        <p:nvSpPr>
          <p:cNvPr id="2" name="Rectángulo 1"/>
          <p:cNvSpPr/>
          <p:nvPr/>
        </p:nvSpPr>
        <p:spPr>
          <a:xfrm>
            <a:off x="4050196" y="5838363"/>
            <a:ext cx="4067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chemeClr val="bg1"/>
                </a:solidFill>
              </a:rPr>
              <a:t>Secretaria Ejecutiva </a:t>
            </a:r>
            <a:r>
              <a:rPr lang="es-CO" sz="1200" dirty="0" smtClean="0">
                <a:solidFill>
                  <a:schemeClr val="bg1"/>
                </a:solidFill>
              </a:rPr>
              <a:t> Oficina </a:t>
            </a:r>
            <a:r>
              <a:rPr lang="es-CO" sz="1200" dirty="0">
                <a:solidFill>
                  <a:schemeClr val="bg1"/>
                </a:solidFill>
              </a:rPr>
              <a:t>de Atención al Ciudadano 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Barrio Luis Carlos </a:t>
            </a:r>
            <a:r>
              <a:rPr lang="es-CO" sz="1200" dirty="0" smtClean="0">
                <a:solidFill>
                  <a:schemeClr val="bg1"/>
                </a:solidFill>
              </a:rPr>
              <a:t>Galán Área </a:t>
            </a:r>
            <a:r>
              <a:rPr lang="es-CO" sz="1200" dirty="0">
                <a:solidFill>
                  <a:schemeClr val="bg1"/>
                </a:solidFill>
              </a:rPr>
              <a:t>administrativa ITP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Teléfonos: 038/4296105-3138052807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Mocoa Putumayo </a:t>
            </a:r>
          </a:p>
        </p:txBody>
      </p:sp>
      <p:pic>
        <p:nvPicPr>
          <p:cNvPr id="7" name="Imagen 6" descr="LOGO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2656"/>
            <a:ext cx="1765237" cy="77435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994121"/>
          </a:xfrm>
        </p:spPr>
        <p:txBody>
          <a:bodyPr>
            <a:noAutofit/>
          </a:bodyPr>
          <a:lstStyle/>
          <a:p>
            <a:r>
              <a:rPr lang="es-CO" sz="2800" b="1" dirty="0" smtClean="0"/>
              <a:t/>
            </a:r>
            <a:br>
              <a:rPr lang="es-CO" sz="2800" b="1" dirty="0" smtClean="0"/>
            </a:br>
            <a:r>
              <a:rPr lang="es-CO" sz="2000" b="1" dirty="0" smtClean="0"/>
              <a:t>OFICINA DE ATENCION AL CIUDADANO </a:t>
            </a:r>
            <a:br>
              <a:rPr lang="es-CO" sz="2000" b="1" dirty="0" smtClean="0"/>
            </a:br>
            <a:r>
              <a:rPr lang="es-CO" sz="2000" b="1" dirty="0" smtClean="0"/>
              <a:t>CREADA MEDIANTE RESOLUCIÓN No.0070 DE FECHA 8 DE FEBRERO DE 2016   </a:t>
            </a:r>
            <a:r>
              <a:rPr lang="es-CO" sz="2800" dirty="0"/>
              <a:t/>
            </a:r>
            <a:br>
              <a:rPr lang="es-CO" sz="2800" dirty="0"/>
            </a:br>
            <a:endParaRPr lang="es-CO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9552" y="1200349"/>
            <a:ext cx="8229600" cy="40482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O" sz="1200" dirty="0" smtClean="0"/>
              <a:t>La oficina de atención al ciudadano del Instituto Tecnológico del Putumayo, es la encargada de suministrar información y orientar a los usuarios de los servicios, así como Recepcionar y direccionar al área correspondiente las peticiones, quejas, reclamos y sugerencias presentadas por la comunidad educativa y la ciudadanía en general, con el fin de atender y dar respuesta oportuna a las necesidad y peticiones de los usuarios. </a:t>
            </a:r>
          </a:p>
          <a:p>
            <a:pPr marL="0" indent="0" algn="ctr">
              <a:buNone/>
            </a:pPr>
            <a:r>
              <a:rPr lang="es-CO" sz="1400" b="1" dirty="0" smtClean="0"/>
              <a:t>CANALES </a:t>
            </a:r>
            <a:r>
              <a:rPr lang="es-CO" sz="1400" b="1" dirty="0"/>
              <a:t>DE ATENCIÓN </a:t>
            </a:r>
          </a:p>
          <a:p>
            <a:pPr marL="0" indent="0" algn="just">
              <a:buNone/>
            </a:pPr>
            <a:r>
              <a:rPr lang="es-CO" sz="1400" b="1" dirty="0"/>
              <a:t> </a:t>
            </a:r>
            <a:r>
              <a:rPr lang="es-CO" sz="1200" dirty="0" smtClean="0"/>
              <a:t>Los </a:t>
            </a:r>
            <a:r>
              <a:rPr lang="es-CO" sz="1200" dirty="0"/>
              <a:t>canales de atención que pone a disposición El Instituto Tecnológico del Putumayo a la ciudadanía, para el acceso a los trámites, servicios y/o información de la Entidad, para presta un servicio oportuno y dar respuesta adecuada al ciudadano son los siguientes</a:t>
            </a:r>
            <a:r>
              <a:rPr lang="es-CO" sz="1200" dirty="0" smtClean="0"/>
              <a:t>:</a:t>
            </a:r>
            <a:endParaRPr lang="es-CO" dirty="0" smtClean="0"/>
          </a:p>
          <a:p>
            <a:pPr marL="0" indent="0" algn="just">
              <a:buNone/>
            </a:pPr>
            <a:endParaRPr lang="es-CO" dirty="0"/>
          </a:p>
          <a:p>
            <a:pPr marL="0" indent="0" algn="just">
              <a:buNone/>
            </a:pPr>
            <a:endParaRPr lang="es-CO" dirty="0" smtClean="0"/>
          </a:p>
          <a:p>
            <a:pPr marL="0" indent="0" algn="just">
              <a:buNone/>
            </a:pPr>
            <a:endParaRPr lang="es-CO" dirty="0"/>
          </a:p>
          <a:p>
            <a:pPr marL="0" indent="0" algn="just">
              <a:buNone/>
            </a:pPr>
            <a:endParaRPr lang="es-CO" dirty="0" smtClean="0"/>
          </a:p>
          <a:p>
            <a:pPr marL="0" indent="0" algn="just">
              <a:buNone/>
            </a:pPr>
            <a:endParaRPr lang="es-CO" sz="1400" dirty="0"/>
          </a:p>
          <a:p>
            <a:pPr marL="0" indent="0" algn="just">
              <a:buNone/>
            </a:pPr>
            <a:endParaRPr lang="es-CO" sz="1400" dirty="0" smtClean="0"/>
          </a:p>
          <a:p>
            <a:pPr marL="0" indent="0" algn="just">
              <a:buNone/>
            </a:pPr>
            <a:endParaRPr lang="es-CO" sz="1400" dirty="0"/>
          </a:p>
          <a:p>
            <a:pPr marL="0" indent="0" algn="just">
              <a:buNone/>
            </a:pPr>
            <a:endParaRPr lang="es-CO" sz="1400" i="1" dirty="0"/>
          </a:p>
          <a:p>
            <a:pPr marL="0" indent="0" algn="just">
              <a:buNone/>
            </a:pPr>
            <a:endParaRPr lang="es-CO" sz="1400" dirty="0">
              <a:solidFill>
                <a:srgbClr val="FF0000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050196" y="5838363"/>
            <a:ext cx="4067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chemeClr val="bg1"/>
                </a:solidFill>
              </a:rPr>
              <a:t>Secretaria Ejecutiva </a:t>
            </a:r>
            <a:r>
              <a:rPr lang="es-CO" sz="1200" dirty="0" smtClean="0">
                <a:solidFill>
                  <a:schemeClr val="bg1"/>
                </a:solidFill>
              </a:rPr>
              <a:t> Oficina </a:t>
            </a:r>
            <a:r>
              <a:rPr lang="es-CO" sz="1200" dirty="0">
                <a:solidFill>
                  <a:schemeClr val="bg1"/>
                </a:solidFill>
              </a:rPr>
              <a:t>de Atención al Ciudadano 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Barrio Luis Carlos </a:t>
            </a:r>
            <a:r>
              <a:rPr lang="es-CO" sz="1200" dirty="0" smtClean="0">
                <a:solidFill>
                  <a:schemeClr val="bg1"/>
                </a:solidFill>
              </a:rPr>
              <a:t>Galán Área </a:t>
            </a:r>
            <a:r>
              <a:rPr lang="es-CO" sz="1200" dirty="0">
                <a:solidFill>
                  <a:schemeClr val="bg1"/>
                </a:solidFill>
              </a:rPr>
              <a:t>administrativa ITP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Teléfonos: 038/4296105-3138052807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Mocoa Putumayo </a:t>
            </a:r>
          </a:p>
        </p:txBody>
      </p:sp>
      <p:pic>
        <p:nvPicPr>
          <p:cNvPr id="6" name="Imagen 5" descr="LOGO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2656"/>
            <a:ext cx="1765237" cy="77435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2852936"/>
            <a:ext cx="7416824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20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922113"/>
          </a:xfrm>
        </p:spPr>
        <p:txBody>
          <a:bodyPr>
            <a:normAutofit fontScale="90000"/>
          </a:bodyPr>
          <a:lstStyle/>
          <a:p>
            <a:r>
              <a:rPr lang="es-CO" sz="2200" dirty="0"/>
              <a:t/>
            </a:r>
            <a:br>
              <a:rPr lang="es-CO" sz="2200" dirty="0"/>
            </a:br>
            <a:r>
              <a:rPr lang="es-CO" sz="2200" b="1" dirty="0"/>
              <a:t>INFORME MENSUAL DE PQRS </a:t>
            </a:r>
            <a:br>
              <a:rPr lang="es-CO" sz="2200" b="1" dirty="0"/>
            </a:br>
            <a:r>
              <a:rPr lang="es-CO" sz="2200" b="1" dirty="0" smtClean="0"/>
              <a:t>FEBRERO DE </a:t>
            </a:r>
            <a:r>
              <a:rPr lang="es-CO" sz="2200" b="1" dirty="0"/>
              <a:t>2018</a:t>
            </a:r>
            <a:r>
              <a:rPr lang="es-CO" sz="2200" dirty="0"/>
              <a:t/>
            </a:r>
            <a:br>
              <a:rPr lang="es-CO" sz="2200" dirty="0"/>
            </a:br>
            <a:endParaRPr lang="es-CO" sz="2200" dirty="0"/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539551" y="1052736"/>
            <a:ext cx="8229600" cy="43924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CO" sz="1400" dirty="0">
                <a:solidFill>
                  <a:srgbClr val="FF0000"/>
                </a:solidFill>
              </a:rPr>
              <a:t/>
            </a:r>
            <a:br>
              <a:rPr lang="es-CO" sz="1400" dirty="0">
                <a:solidFill>
                  <a:srgbClr val="FF0000"/>
                </a:solidFill>
              </a:rPr>
            </a:br>
            <a:endParaRPr lang="es-CO" sz="1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s-CO" sz="1400" dirty="0" smtClean="0"/>
          </a:p>
          <a:p>
            <a:pPr marL="0" indent="0" algn="ctr">
              <a:buNone/>
            </a:pPr>
            <a:endParaRPr lang="es-CO" sz="1400" dirty="0"/>
          </a:p>
          <a:p>
            <a:pPr marL="0" indent="0" algn="just">
              <a:buNone/>
            </a:pPr>
            <a:endParaRPr lang="es-CO" sz="1400" dirty="0" smtClean="0"/>
          </a:p>
          <a:p>
            <a:pPr marL="0" indent="0" algn="just">
              <a:buNone/>
            </a:pPr>
            <a:endParaRPr lang="es-CO" sz="1400" dirty="0"/>
          </a:p>
          <a:p>
            <a:pPr marL="0" indent="0" algn="just">
              <a:buNone/>
            </a:pPr>
            <a:endParaRPr lang="es-CO" sz="1400" dirty="0" smtClean="0"/>
          </a:p>
          <a:p>
            <a:pPr marL="0" indent="0" algn="just">
              <a:buNone/>
            </a:pPr>
            <a:endParaRPr lang="es-CO" sz="1400" dirty="0"/>
          </a:p>
          <a:p>
            <a:pPr marL="0" indent="0" algn="just">
              <a:buNone/>
            </a:pPr>
            <a:endParaRPr lang="es-CO" sz="1400" dirty="0" smtClean="0"/>
          </a:p>
          <a:p>
            <a:pPr marL="0" indent="0" algn="just">
              <a:buNone/>
            </a:pPr>
            <a:endParaRPr lang="es-CO" sz="1400" dirty="0" smtClean="0"/>
          </a:p>
          <a:p>
            <a:pPr marL="0" indent="0" algn="just">
              <a:buNone/>
            </a:pPr>
            <a:endParaRPr lang="es-CO" sz="1400" dirty="0"/>
          </a:p>
          <a:p>
            <a:pPr marL="0" indent="0" algn="just">
              <a:buNone/>
            </a:pPr>
            <a:endParaRPr lang="es-CO" sz="1400" dirty="0" smtClean="0"/>
          </a:p>
          <a:p>
            <a:pPr marL="0" indent="0" algn="just">
              <a:buNone/>
            </a:pPr>
            <a:endParaRPr lang="es-CO" sz="1400" dirty="0" smtClean="0"/>
          </a:p>
          <a:p>
            <a:pPr marL="0" indent="0" algn="just">
              <a:buNone/>
            </a:pPr>
            <a:endParaRPr lang="es-CO" sz="1400" dirty="0" smtClean="0"/>
          </a:p>
          <a:p>
            <a:pPr marL="0" indent="0" algn="just">
              <a:buNone/>
            </a:pPr>
            <a:r>
              <a:rPr lang="es-CO" sz="1400" dirty="0" smtClean="0"/>
              <a:t>A </a:t>
            </a:r>
            <a:r>
              <a:rPr lang="es-CO" sz="1400" dirty="0"/>
              <a:t>través de la oficina de atención al </a:t>
            </a:r>
            <a:r>
              <a:rPr lang="es-CO" sz="1400" dirty="0" smtClean="0"/>
              <a:t>ciudadano en </a:t>
            </a:r>
            <a:r>
              <a:rPr lang="es-CO" sz="1400" dirty="0"/>
              <a:t>el mes de </a:t>
            </a:r>
            <a:r>
              <a:rPr lang="es-CO" sz="1400" dirty="0" smtClean="0"/>
              <a:t>febrero </a:t>
            </a:r>
            <a:r>
              <a:rPr lang="es-CO" sz="1400" dirty="0"/>
              <a:t>de 2018 se recibieron un total de </a:t>
            </a:r>
            <a:r>
              <a:rPr lang="es-CO" sz="1400" dirty="0" smtClean="0"/>
              <a:t>117 </a:t>
            </a:r>
            <a:r>
              <a:rPr lang="es-CO" sz="1400" dirty="0"/>
              <a:t>requerimientos, garantizando el registro del 100% de las PQRS recibidas</a:t>
            </a:r>
            <a:r>
              <a:rPr lang="es-CO" sz="1400" dirty="0" smtClean="0"/>
              <a:t>, oficina en la cual </a:t>
            </a:r>
            <a:r>
              <a:rPr lang="es-CO" sz="1400" dirty="0"/>
              <a:t>pueden acudir los usuarios internos y externos para presentar sus peticiones, quejas, reclamos, sugerencias y </a:t>
            </a:r>
            <a:r>
              <a:rPr lang="es-CO" sz="1400" dirty="0" smtClean="0"/>
              <a:t>denuncias. </a:t>
            </a:r>
            <a:endParaRPr lang="es-CO" sz="1400" dirty="0"/>
          </a:p>
          <a:p>
            <a:pPr marL="0" indent="0" algn="just">
              <a:buNone/>
            </a:pPr>
            <a:endParaRPr lang="es-CO" sz="1400" dirty="0"/>
          </a:p>
          <a:p>
            <a:pPr marL="0" indent="0" algn="just">
              <a:buNone/>
            </a:pPr>
            <a:endParaRPr lang="es-CO" dirty="0"/>
          </a:p>
          <a:p>
            <a:pPr marL="0" indent="0" algn="just">
              <a:buNone/>
            </a:pPr>
            <a:endParaRPr lang="es-CO" dirty="0" smtClean="0"/>
          </a:p>
          <a:p>
            <a:pPr marL="0" indent="0" algn="just">
              <a:buNone/>
            </a:pPr>
            <a:endParaRPr lang="es-CO" dirty="0"/>
          </a:p>
          <a:p>
            <a:pPr marL="0" indent="0" algn="just">
              <a:buNone/>
            </a:pPr>
            <a:endParaRPr lang="es-CO" dirty="0" smtClean="0"/>
          </a:p>
          <a:p>
            <a:pPr marL="0" indent="0" algn="just">
              <a:buNone/>
            </a:pPr>
            <a:endParaRPr lang="es-CO" dirty="0"/>
          </a:p>
          <a:p>
            <a:pPr marL="0" indent="0" algn="just">
              <a:buNone/>
            </a:pPr>
            <a:endParaRPr lang="es-CO" dirty="0" smtClean="0"/>
          </a:p>
          <a:p>
            <a:pPr marL="0" indent="0" algn="just">
              <a:buNone/>
            </a:pPr>
            <a:endParaRPr lang="es-CO" dirty="0"/>
          </a:p>
          <a:p>
            <a:pPr marL="0" indent="0" algn="just">
              <a:buNone/>
            </a:pPr>
            <a:endParaRPr lang="es-CO" dirty="0" smtClean="0"/>
          </a:p>
          <a:p>
            <a:pPr marL="0" indent="0" algn="just">
              <a:buNone/>
            </a:pPr>
            <a:endParaRPr lang="es-CO" sz="1400" dirty="0"/>
          </a:p>
          <a:p>
            <a:pPr marL="0" indent="0" algn="just">
              <a:buNone/>
            </a:pPr>
            <a:endParaRPr lang="es-CO" sz="1400" dirty="0" smtClean="0"/>
          </a:p>
          <a:p>
            <a:pPr marL="0" indent="0" algn="just">
              <a:buNone/>
            </a:pPr>
            <a:endParaRPr lang="es-CO" sz="1400" dirty="0"/>
          </a:p>
          <a:p>
            <a:pPr marL="0" indent="0" algn="just">
              <a:buNone/>
            </a:pPr>
            <a:endParaRPr lang="es-CO" sz="1400" i="1" dirty="0"/>
          </a:p>
          <a:p>
            <a:pPr marL="0" indent="0" algn="just">
              <a:buNone/>
            </a:pPr>
            <a:endParaRPr lang="es-CO" sz="1400" dirty="0">
              <a:solidFill>
                <a:srgbClr val="FF0000"/>
              </a:solidFill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3171987"/>
              </p:ext>
            </p:extLst>
          </p:nvPr>
        </p:nvGraphicFramePr>
        <p:xfrm>
          <a:off x="2580281" y="1412776"/>
          <a:ext cx="4148139" cy="3024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717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16831" y="188901"/>
            <a:ext cx="6275040" cy="918109"/>
          </a:xfrm>
        </p:spPr>
        <p:txBody>
          <a:bodyPr>
            <a:normAutofit/>
          </a:bodyPr>
          <a:lstStyle/>
          <a:p>
            <a:r>
              <a:rPr lang="es-CO" sz="2000" dirty="0" smtClean="0"/>
              <a:t>CANALES DE INTERACCIÓN  </a:t>
            </a:r>
            <a:endParaRPr lang="es-CO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9551" y="836712"/>
            <a:ext cx="8229600" cy="444589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sz="1400" dirty="0" smtClean="0"/>
              <a:t>Los canales de interacción mas </a:t>
            </a:r>
            <a:r>
              <a:rPr lang="es-CO" sz="1400" dirty="0"/>
              <a:t>frecuente utilizado por la comunidad educativa y la ciudadanía en </a:t>
            </a:r>
            <a:r>
              <a:rPr lang="es-CO" sz="1400" dirty="0" smtClean="0"/>
              <a:t>general son los mecanismos de servicio al ciudadano y la radicación de las comunicaciones escritas, donde se brinda la información de manera personalizada y se contacta con los responsables de la información de acuerdo con la consulta, peticiones, quejas, reclamos, sugerencia y denuncias, se radican y se registran en la plantilla de radicación de correspondencia para asegurar el seguimiento del tramite.  </a:t>
            </a:r>
            <a:endParaRPr lang="es-CO" sz="1400" dirty="0"/>
          </a:p>
          <a:p>
            <a:pPr marL="0" indent="0" algn="ctr">
              <a:buNone/>
            </a:pPr>
            <a:endParaRPr lang="es-CO" sz="1800" dirty="0" smtClean="0"/>
          </a:p>
          <a:p>
            <a:pPr marL="0" indent="0" algn="ctr">
              <a:buNone/>
            </a:pPr>
            <a:endParaRPr lang="es-CO" sz="1800" dirty="0"/>
          </a:p>
          <a:p>
            <a:pPr marL="0" indent="0" algn="just">
              <a:buNone/>
            </a:pPr>
            <a:endParaRPr lang="es-CO" sz="1800" dirty="0" smtClean="0"/>
          </a:p>
          <a:p>
            <a:pPr marL="0" indent="0" algn="just">
              <a:buNone/>
            </a:pPr>
            <a:endParaRPr lang="es-CO" sz="1800" dirty="0"/>
          </a:p>
          <a:p>
            <a:pPr marL="0" indent="0" algn="just">
              <a:buNone/>
            </a:pPr>
            <a:endParaRPr lang="es-CO" sz="1800" dirty="0" smtClean="0"/>
          </a:p>
          <a:p>
            <a:pPr marL="0" indent="0" algn="just">
              <a:buNone/>
            </a:pPr>
            <a:endParaRPr lang="es-CO" sz="1800" dirty="0"/>
          </a:p>
          <a:p>
            <a:pPr marL="0" indent="0" algn="just">
              <a:buNone/>
            </a:pPr>
            <a:endParaRPr lang="es-CO" sz="1800" dirty="0" smtClean="0"/>
          </a:p>
          <a:p>
            <a:pPr marL="0" indent="0" algn="just">
              <a:buNone/>
            </a:pPr>
            <a:endParaRPr lang="es-CO" sz="1800" dirty="0" smtClean="0"/>
          </a:p>
          <a:p>
            <a:pPr marL="0" indent="0" algn="just">
              <a:buNone/>
            </a:pPr>
            <a:endParaRPr lang="es-CO" sz="1800" dirty="0"/>
          </a:p>
          <a:p>
            <a:pPr marL="0" indent="0" algn="just">
              <a:buNone/>
            </a:pPr>
            <a:endParaRPr lang="es-CO" sz="1800" dirty="0" smtClean="0"/>
          </a:p>
          <a:p>
            <a:pPr marL="0" indent="0" algn="just">
              <a:buNone/>
            </a:pPr>
            <a:endParaRPr lang="es-CO" sz="1800" dirty="0"/>
          </a:p>
          <a:p>
            <a:pPr marL="0" indent="0" algn="just">
              <a:buNone/>
            </a:pPr>
            <a:endParaRPr lang="es-CO" sz="1800" dirty="0" smtClean="0"/>
          </a:p>
          <a:p>
            <a:pPr marL="0" indent="0" algn="just">
              <a:buNone/>
            </a:pPr>
            <a:endParaRPr lang="es-CO" sz="1800" dirty="0"/>
          </a:p>
          <a:p>
            <a:pPr marL="0" indent="0" algn="just">
              <a:buNone/>
            </a:pPr>
            <a:endParaRPr lang="es-CO" sz="1800" dirty="0" smtClean="0"/>
          </a:p>
          <a:p>
            <a:pPr marL="0" indent="0" algn="just">
              <a:buNone/>
            </a:pPr>
            <a:endParaRPr lang="es-CO" sz="1800" dirty="0"/>
          </a:p>
          <a:p>
            <a:pPr marL="0" indent="0" algn="just">
              <a:buNone/>
            </a:pPr>
            <a:endParaRPr lang="es-CO" sz="1800" dirty="0" smtClean="0"/>
          </a:p>
          <a:p>
            <a:pPr marL="0" indent="0" algn="just">
              <a:buNone/>
            </a:pPr>
            <a:endParaRPr lang="es-CO" sz="1800" dirty="0"/>
          </a:p>
          <a:p>
            <a:pPr marL="0" indent="0" algn="just">
              <a:buNone/>
            </a:pPr>
            <a:endParaRPr lang="es-CO" sz="1800" dirty="0" smtClean="0"/>
          </a:p>
          <a:p>
            <a:pPr marL="0" indent="0" algn="just">
              <a:buNone/>
            </a:pPr>
            <a:endParaRPr lang="es-CO" sz="1800" dirty="0"/>
          </a:p>
          <a:p>
            <a:pPr marL="0" indent="0" algn="just">
              <a:buNone/>
            </a:pPr>
            <a:endParaRPr lang="es-CO" sz="1800" dirty="0" smtClean="0"/>
          </a:p>
        </p:txBody>
      </p:sp>
      <p:sp>
        <p:nvSpPr>
          <p:cNvPr id="4" name="Rectángulo 3"/>
          <p:cNvSpPr/>
          <p:nvPr/>
        </p:nvSpPr>
        <p:spPr>
          <a:xfrm>
            <a:off x="4050196" y="5877272"/>
            <a:ext cx="4067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chemeClr val="bg1"/>
                </a:solidFill>
              </a:rPr>
              <a:t>Secretaria Ejecutiva </a:t>
            </a:r>
            <a:r>
              <a:rPr lang="es-CO" sz="1200" dirty="0" smtClean="0">
                <a:solidFill>
                  <a:schemeClr val="bg1"/>
                </a:solidFill>
              </a:rPr>
              <a:t> Oficina </a:t>
            </a:r>
            <a:r>
              <a:rPr lang="es-CO" sz="1200" dirty="0">
                <a:solidFill>
                  <a:schemeClr val="bg1"/>
                </a:solidFill>
              </a:rPr>
              <a:t>de Atención al Ciudadano 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Barrio Luis Carlos </a:t>
            </a:r>
            <a:r>
              <a:rPr lang="es-CO" sz="1200" dirty="0" smtClean="0">
                <a:solidFill>
                  <a:schemeClr val="bg1"/>
                </a:solidFill>
              </a:rPr>
              <a:t>Galán Área </a:t>
            </a:r>
            <a:r>
              <a:rPr lang="es-CO" sz="1200" dirty="0">
                <a:solidFill>
                  <a:schemeClr val="bg1"/>
                </a:solidFill>
              </a:rPr>
              <a:t>administrativa ITP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Teléfonos: 038/4296105-3138052807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Mocoa Putumayo </a:t>
            </a:r>
          </a:p>
        </p:txBody>
      </p:sp>
      <p:pic>
        <p:nvPicPr>
          <p:cNvPr id="7" name="Imagen 6" descr="LOGO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2656"/>
            <a:ext cx="1765237" cy="774354"/>
          </a:xfrm>
          <a:prstGeom prst="rect">
            <a:avLst/>
          </a:prstGeom>
        </p:spPr>
      </p:pic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3307697"/>
              </p:ext>
            </p:extLst>
          </p:nvPr>
        </p:nvGraphicFramePr>
        <p:xfrm>
          <a:off x="1979712" y="2060848"/>
          <a:ext cx="5210175" cy="3076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1147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0930"/>
            <a:ext cx="8229600" cy="666080"/>
          </a:xfrm>
        </p:spPr>
        <p:txBody>
          <a:bodyPr>
            <a:normAutofit/>
          </a:bodyPr>
          <a:lstStyle/>
          <a:p>
            <a:r>
              <a:rPr lang="es-CO" sz="2000" dirty="0" smtClean="0"/>
              <a:t>TIPOLOGÍA O MODALIDADES  </a:t>
            </a:r>
            <a:endParaRPr lang="es-CO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9934" y="1033990"/>
            <a:ext cx="8229600" cy="448324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sz="1400" dirty="0"/>
              <a:t>Para interpretar y aplicar el tipo de solicitudes recibidas se tendrán en cuenta las siguientes definiciones: Peticiones; Quejas; Reclamos; Sugerencias y Denuncias, de acuerdo a la Resolución </a:t>
            </a:r>
            <a:r>
              <a:rPr lang="es-CO" sz="1400" dirty="0" smtClean="0"/>
              <a:t>No.0070/2016.</a:t>
            </a:r>
          </a:p>
          <a:p>
            <a:pPr marL="0" indent="0" algn="ctr">
              <a:buNone/>
            </a:pPr>
            <a:endParaRPr lang="es-CO" sz="7200" dirty="0"/>
          </a:p>
          <a:p>
            <a:pPr marL="0" indent="0" algn="ctr">
              <a:buNone/>
            </a:pPr>
            <a:endParaRPr lang="es-ES" sz="7200" dirty="0" smtClean="0"/>
          </a:p>
          <a:p>
            <a:pPr marL="0" indent="0" algn="just">
              <a:buNone/>
            </a:pPr>
            <a:endParaRPr lang="es-CO" sz="72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s-CO" sz="72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s-CO" sz="72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s-CO" sz="72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s-CO" sz="72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s-CO" sz="72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s-CO" sz="72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s-CO" sz="72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s-CO" sz="72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s-CO" sz="72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s-CO" sz="72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s-CO" sz="7200" dirty="0" smtClean="0"/>
          </a:p>
          <a:p>
            <a:pPr marL="0" indent="0" algn="just">
              <a:buNone/>
            </a:pPr>
            <a:endParaRPr lang="es-CO" sz="7200" dirty="0" smtClean="0"/>
          </a:p>
          <a:p>
            <a:pPr marL="0" indent="0" algn="just">
              <a:buNone/>
            </a:pPr>
            <a:endParaRPr lang="es-CO" sz="7200" dirty="0" smtClean="0"/>
          </a:p>
        </p:txBody>
      </p:sp>
      <p:sp>
        <p:nvSpPr>
          <p:cNvPr id="4" name="Rectángulo 3"/>
          <p:cNvSpPr/>
          <p:nvPr/>
        </p:nvSpPr>
        <p:spPr>
          <a:xfrm>
            <a:off x="4050196" y="5838363"/>
            <a:ext cx="4067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chemeClr val="bg1"/>
                </a:solidFill>
              </a:rPr>
              <a:t>Secretaria Ejecutiva </a:t>
            </a:r>
            <a:r>
              <a:rPr lang="es-CO" sz="1200" dirty="0" smtClean="0">
                <a:solidFill>
                  <a:schemeClr val="bg1"/>
                </a:solidFill>
              </a:rPr>
              <a:t> Oficina </a:t>
            </a:r>
            <a:r>
              <a:rPr lang="es-CO" sz="1200" dirty="0">
                <a:solidFill>
                  <a:schemeClr val="bg1"/>
                </a:solidFill>
              </a:rPr>
              <a:t>de Atención al Ciudadano 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Barrio Luis Carlos </a:t>
            </a:r>
            <a:r>
              <a:rPr lang="es-CO" sz="1200" dirty="0" smtClean="0">
                <a:solidFill>
                  <a:schemeClr val="bg1"/>
                </a:solidFill>
              </a:rPr>
              <a:t>Galán Área </a:t>
            </a:r>
            <a:r>
              <a:rPr lang="es-CO" sz="1200" dirty="0">
                <a:solidFill>
                  <a:schemeClr val="bg1"/>
                </a:solidFill>
              </a:rPr>
              <a:t>administrativa ITP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Teléfonos: 038/4296105-3138052807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Mocoa Putumayo </a:t>
            </a:r>
          </a:p>
        </p:txBody>
      </p:sp>
      <p:pic>
        <p:nvPicPr>
          <p:cNvPr id="6" name="Imagen 5" descr="LOGO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2656"/>
            <a:ext cx="1765237" cy="774354"/>
          </a:xfrm>
          <a:prstGeom prst="rect">
            <a:avLst/>
          </a:prstGeom>
        </p:spPr>
      </p:pic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849405"/>
              </p:ext>
            </p:extLst>
          </p:nvPr>
        </p:nvGraphicFramePr>
        <p:xfrm>
          <a:off x="2123728" y="1844821"/>
          <a:ext cx="4410422" cy="3237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4326">
                  <a:extLst>
                    <a:ext uri="{9D8B030D-6E8A-4147-A177-3AD203B41FA5}">
                      <a16:colId xmlns:a16="http://schemas.microsoft.com/office/drawing/2014/main" val="4161459618"/>
                    </a:ext>
                  </a:extLst>
                </a:gridCol>
                <a:gridCol w="1256043">
                  <a:extLst>
                    <a:ext uri="{9D8B030D-6E8A-4147-A177-3AD203B41FA5}">
                      <a16:colId xmlns:a16="http://schemas.microsoft.com/office/drawing/2014/main" val="2958567590"/>
                    </a:ext>
                  </a:extLst>
                </a:gridCol>
                <a:gridCol w="1570053">
                  <a:extLst>
                    <a:ext uri="{9D8B030D-6E8A-4147-A177-3AD203B41FA5}">
                      <a16:colId xmlns:a16="http://schemas.microsoft.com/office/drawing/2014/main" val="1516829109"/>
                    </a:ext>
                  </a:extLst>
                </a:gridCol>
              </a:tblGrid>
              <a:tr h="4046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 dirty="0">
                          <a:effectLst/>
                        </a:rPr>
                        <a:t>TIPO DE PQRS</a:t>
                      </a:r>
                      <a:endParaRPr lang="es-CO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CANTIDAD</a:t>
                      </a:r>
                      <a:endParaRPr lang="es-CO" sz="1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PORCENTAJE </a:t>
                      </a:r>
                      <a:endParaRPr lang="es-CO" sz="1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90284002"/>
                  </a:ext>
                </a:extLst>
              </a:tr>
              <a:tr h="40469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u="none" strike="noStrike">
                          <a:effectLst/>
                        </a:rPr>
                        <a:t>QUEJAS 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 dirty="0">
                          <a:effectLst/>
                        </a:rPr>
                        <a:t>1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800" u="none" strike="noStrike" dirty="0">
                          <a:effectLst/>
                        </a:rPr>
                        <a:t>0.85%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4908326"/>
                  </a:ext>
                </a:extLst>
              </a:tr>
              <a:tr h="40469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u="none" strike="noStrike">
                          <a:effectLst/>
                        </a:rPr>
                        <a:t>RECLAMOS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 dirty="0">
                          <a:effectLst/>
                        </a:rPr>
                        <a:t>0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800" u="none" strike="noStrike" dirty="0">
                          <a:effectLst/>
                        </a:rPr>
                        <a:t>0.00%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43666434"/>
                  </a:ext>
                </a:extLst>
              </a:tr>
              <a:tr h="40469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u="none" strike="noStrike">
                          <a:effectLst/>
                        </a:rPr>
                        <a:t>SUGERENCIAS 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 dirty="0">
                          <a:effectLst/>
                        </a:rPr>
                        <a:t>1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800" u="none" strike="noStrike" dirty="0">
                          <a:effectLst/>
                        </a:rPr>
                        <a:t>0.85%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9512459"/>
                  </a:ext>
                </a:extLst>
              </a:tr>
              <a:tr h="40469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u="none" strike="noStrike">
                          <a:effectLst/>
                        </a:rPr>
                        <a:t>DENUNCIAS 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 dirty="0">
                          <a:effectLst/>
                        </a:rPr>
                        <a:t>0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800" u="none" strike="noStrike" dirty="0">
                          <a:effectLst/>
                        </a:rPr>
                        <a:t>0.00%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14949100"/>
                  </a:ext>
                </a:extLst>
              </a:tr>
              <a:tr h="40469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u="none" strike="noStrike">
                          <a:effectLst/>
                        </a:rPr>
                        <a:t>PETICIONES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 dirty="0">
                          <a:effectLst/>
                        </a:rPr>
                        <a:t>78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800" u="none" strike="noStrike" dirty="0">
                          <a:effectLst/>
                        </a:rPr>
                        <a:t>66.67%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24275857"/>
                  </a:ext>
                </a:extLst>
              </a:tr>
              <a:tr h="40469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u="none" strike="noStrike">
                          <a:effectLst/>
                        </a:rPr>
                        <a:t>OTROS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 dirty="0">
                          <a:effectLst/>
                        </a:rPr>
                        <a:t>37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800" u="none" strike="noStrike" dirty="0">
                          <a:effectLst/>
                        </a:rPr>
                        <a:t>31.62%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12912195"/>
                  </a:ext>
                </a:extLst>
              </a:tr>
              <a:tr h="40469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u="none" strike="noStrike">
                          <a:effectLst/>
                        </a:rPr>
                        <a:t>TOTAL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117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800" u="none" strike="noStrike" dirty="0">
                          <a:effectLst/>
                        </a:rPr>
                        <a:t>100.00%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39771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957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4050196" y="5838363"/>
            <a:ext cx="4067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chemeClr val="bg1"/>
                </a:solidFill>
              </a:rPr>
              <a:t>Secretaria Ejecutiva </a:t>
            </a:r>
            <a:r>
              <a:rPr lang="es-CO" sz="1200" dirty="0" smtClean="0">
                <a:solidFill>
                  <a:schemeClr val="bg1"/>
                </a:solidFill>
              </a:rPr>
              <a:t> Oficina </a:t>
            </a:r>
            <a:r>
              <a:rPr lang="es-CO" sz="1200" dirty="0">
                <a:solidFill>
                  <a:schemeClr val="bg1"/>
                </a:solidFill>
              </a:rPr>
              <a:t>de Atención al Ciudadano 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Barrio Luis Carlos </a:t>
            </a:r>
            <a:r>
              <a:rPr lang="es-CO" sz="1200" dirty="0" smtClean="0">
                <a:solidFill>
                  <a:schemeClr val="bg1"/>
                </a:solidFill>
              </a:rPr>
              <a:t>Galán Área </a:t>
            </a:r>
            <a:r>
              <a:rPr lang="es-CO" sz="1200" dirty="0">
                <a:solidFill>
                  <a:schemeClr val="bg1"/>
                </a:solidFill>
              </a:rPr>
              <a:t>administrativa ITP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Teléfonos: 038/4296105-3138052807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Mocoa Putumayo </a:t>
            </a:r>
          </a:p>
        </p:txBody>
      </p:sp>
      <p:pic>
        <p:nvPicPr>
          <p:cNvPr id="5" name="Imagen 4" descr="LOGO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2656"/>
            <a:ext cx="1765237" cy="774354"/>
          </a:xfrm>
          <a:prstGeom prst="rect">
            <a:avLst/>
          </a:prstGeom>
        </p:spPr>
      </p:pic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107504" y="4869160"/>
            <a:ext cx="9140216" cy="2321212"/>
          </a:xfrm>
        </p:spPr>
        <p:txBody>
          <a:bodyPr>
            <a:normAutofit fontScale="90000"/>
          </a:bodyPr>
          <a:lstStyle/>
          <a:p>
            <a:pPr algn="just"/>
            <a:r>
              <a:rPr lang="es-CO" sz="1600" dirty="0" smtClean="0">
                <a:latin typeface="Calibri" panose="020F0502020204030204" pitchFamily="34" charset="0"/>
              </a:rPr>
              <a:t/>
            </a:r>
            <a:br>
              <a:rPr lang="es-CO" sz="1600" dirty="0" smtClean="0">
                <a:latin typeface="Calibri" panose="020F0502020204030204" pitchFamily="34" charset="0"/>
              </a:rPr>
            </a:br>
            <a:r>
              <a:rPr lang="es-CO" sz="1600" dirty="0">
                <a:latin typeface="Calibri" panose="020F0502020204030204" pitchFamily="34" charset="0"/>
              </a:rPr>
              <a:t/>
            </a:r>
            <a:br>
              <a:rPr lang="es-CO" sz="1600" dirty="0">
                <a:latin typeface="Calibri" panose="020F0502020204030204" pitchFamily="34" charset="0"/>
              </a:rPr>
            </a:br>
            <a:r>
              <a:rPr lang="es-CO" sz="1600" dirty="0" smtClean="0">
                <a:latin typeface="Calibri" panose="020F0502020204030204" pitchFamily="34" charset="0"/>
              </a:rPr>
              <a:t/>
            </a:r>
            <a:br>
              <a:rPr lang="es-CO" sz="1600" dirty="0" smtClean="0">
                <a:latin typeface="Calibri" panose="020F0502020204030204" pitchFamily="34" charset="0"/>
              </a:rPr>
            </a:br>
            <a:r>
              <a:rPr lang="es-CO" sz="1600" dirty="0">
                <a:latin typeface="Calibri" panose="020F0502020204030204" pitchFamily="34" charset="0"/>
              </a:rPr>
              <a:t/>
            </a:r>
            <a:br>
              <a:rPr lang="es-CO" sz="1600" dirty="0">
                <a:latin typeface="Calibri" panose="020F0502020204030204" pitchFamily="34" charset="0"/>
              </a:rPr>
            </a:br>
            <a:r>
              <a:rPr lang="es-CO" sz="1600" dirty="0" smtClean="0"/>
              <a:t/>
            </a:r>
            <a:br>
              <a:rPr lang="es-CO" sz="1600" dirty="0" smtClean="0"/>
            </a:br>
            <a:r>
              <a:rPr lang="es-CO" sz="1600" dirty="0"/>
              <a:t/>
            </a:r>
            <a:br>
              <a:rPr lang="es-CO" sz="1600" dirty="0"/>
            </a:br>
            <a:r>
              <a:rPr lang="es-CO" sz="1600" dirty="0" smtClean="0"/>
              <a:t/>
            </a:r>
            <a:br>
              <a:rPr lang="es-CO" sz="1600" dirty="0" smtClean="0"/>
            </a:br>
            <a:r>
              <a:rPr lang="es-CO" sz="1600" dirty="0">
                <a:latin typeface="Calibri" panose="020F0502020204030204" pitchFamily="34" charset="0"/>
              </a:rPr>
              <a:t/>
            </a:r>
            <a:br>
              <a:rPr lang="es-CO" sz="1600" dirty="0">
                <a:latin typeface="Calibri" panose="020F0502020204030204" pitchFamily="34" charset="0"/>
              </a:rPr>
            </a:br>
            <a:r>
              <a:rPr lang="es-CO" sz="1600" dirty="0"/>
              <a:t/>
            </a:r>
            <a:br>
              <a:rPr lang="es-CO" sz="1600" dirty="0"/>
            </a:br>
            <a:r>
              <a:rPr lang="es-CO" sz="2000" dirty="0" smtClean="0"/>
              <a:t> </a:t>
            </a:r>
            <a:endParaRPr lang="es-CO" sz="2000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2509047"/>
              </p:ext>
            </p:extLst>
          </p:nvPr>
        </p:nvGraphicFramePr>
        <p:xfrm>
          <a:off x="1907704" y="332657"/>
          <a:ext cx="5210175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516347" y="3068961"/>
            <a:ext cx="799288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/>
              <a:t>Durante el mes de febrero de 2018 la tipología más representativa fueron las peticiones de interés particular con 78 solicitudes correspondiente al 66,67%, el cual contempló diversos temas tales como: solicitudes de pasantes y/o practicantes, copias de documentos, devolución de matricula, transferencia de dineros por concepto de matricula, homologaciones, reingresos, aplazamiento de semestre, pagos de incentivos a los docentes que se encuentran </a:t>
            </a:r>
            <a:r>
              <a:rPr lang="es-CO" sz="1400" dirty="0" smtClean="0"/>
              <a:t>cursando maestría</a:t>
            </a:r>
            <a:r>
              <a:rPr lang="es-CO" sz="1400" dirty="0"/>
              <a:t>, certificación de activos pensionales de la institución, certificados de retenciones, retiro de semestre, adquisición de equipos para los programas </a:t>
            </a:r>
            <a:r>
              <a:rPr lang="es-CO" sz="1400" dirty="0" smtClean="0"/>
              <a:t>de Ambiental y obras civiles.</a:t>
            </a:r>
            <a:endParaRPr lang="es-CO" sz="1400" dirty="0"/>
          </a:p>
          <a:p>
            <a:pPr algn="just"/>
            <a:endParaRPr lang="es-CO" sz="1400" dirty="0" smtClean="0"/>
          </a:p>
          <a:p>
            <a:pPr algn="just"/>
            <a:r>
              <a:rPr lang="es-CO" sz="1400" dirty="0" smtClean="0"/>
              <a:t>El </a:t>
            </a:r>
            <a:r>
              <a:rPr lang="es-CO" sz="1400" dirty="0"/>
              <a:t>0.85 % corresponde a una queja por parte de un estudiante de la institución, a la oficina de Admisiones, Registro y Control Académico, toda vez que no le colaboraron a descargar el paz y salvo y registro de materias. </a:t>
            </a:r>
          </a:p>
        </p:txBody>
      </p:sp>
    </p:spTree>
    <p:extLst>
      <p:ext uri="{BB962C8B-B14F-4D97-AF65-F5344CB8AC3E}">
        <p14:creationId xmlns:p14="http://schemas.microsoft.com/office/powerpoint/2010/main" val="184343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1520" y="44624"/>
            <a:ext cx="8229600" cy="554461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s-CO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s-CO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s-CO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s-CO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s-CO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s-CO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s-CO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s-CO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s-CO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s-CO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s-CO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s-CO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s-CO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s-CO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s-CO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s-CO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s-CO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s-CO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CO" sz="3500" dirty="0" smtClean="0"/>
              <a:t>El 0,85%, corresponde a una sugerencia </a:t>
            </a:r>
            <a:r>
              <a:rPr lang="es-CO" sz="3500" dirty="0" smtClean="0"/>
              <a:t>por </a:t>
            </a:r>
            <a:r>
              <a:rPr lang="es-CO" sz="3500" dirty="0"/>
              <a:t>parte de un docente de planta de la institución en cuanto a que se haga entrega del desprendible de nomina mes a </a:t>
            </a:r>
            <a:r>
              <a:rPr lang="es-CO" sz="3500" dirty="0" smtClean="0"/>
              <a:t>mes.</a:t>
            </a:r>
            <a:endParaRPr lang="es-CO" sz="3500" dirty="0"/>
          </a:p>
          <a:p>
            <a:pPr marL="0" indent="0" algn="ctr">
              <a:buNone/>
            </a:pPr>
            <a:endParaRPr lang="es-CO" sz="35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CO" sz="3500" dirty="0" smtClean="0">
                <a:latin typeface="Calibri" panose="020F0502020204030204" pitchFamily="34" charset="0"/>
              </a:rPr>
              <a:t>El 31.62% de </a:t>
            </a:r>
            <a:r>
              <a:rPr lang="es-CO" sz="3500" dirty="0">
                <a:latin typeface="Calibri" panose="020F0502020204030204" pitchFamily="34" charset="0"/>
              </a:rPr>
              <a:t>las solicitudes corresponde al criterio otros; en esta categoría se encuentra: la correspondencia externa; solicitudes de préstamo de las instalaciones del ITP en cuanto áreas deportivas y aulas de </a:t>
            </a:r>
            <a:r>
              <a:rPr lang="es-CO" sz="3500" dirty="0" smtClean="0">
                <a:latin typeface="Calibri" panose="020F0502020204030204" pitchFamily="34" charset="0"/>
              </a:rPr>
              <a:t>clases, coliseo, invitaciones </a:t>
            </a:r>
            <a:r>
              <a:rPr lang="es-CO" sz="3500" dirty="0">
                <a:latin typeface="Calibri" panose="020F0502020204030204" pitchFamily="34" charset="0"/>
              </a:rPr>
              <a:t>a eventos institucionales, cuentas de cobro, permiso </a:t>
            </a:r>
            <a:r>
              <a:rPr lang="es-CO" sz="3500" dirty="0" smtClean="0">
                <a:latin typeface="Calibri" panose="020F0502020204030204" pitchFamily="34" charset="0"/>
              </a:rPr>
              <a:t>para </a:t>
            </a:r>
            <a:r>
              <a:rPr lang="es-CO" sz="3500" dirty="0">
                <a:latin typeface="Calibri" panose="020F0502020204030204" pitchFamily="34" charset="0"/>
              </a:rPr>
              <a:t>ventas ambulantes en la institución, </a:t>
            </a:r>
            <a:r>
              <a:rPr lang="es-CO" sz="3500" dirty="0" smtClean="0">
                <a:latin typeface="Calibri" panose="020F0502020204030204" pitchFamily="34" charset="0"/>
              </a:rPr>
              <a:t>autorización descuentos </a:t>
            </a:r>
            <a:r>
              <a:rPr lang="es-CO" sz="3500" dirty="0">
                <a:latin typeface="Calibri" panose="020F0502020204030204" pitchFamily="34" charset="0"/>
              </a:rPr>
              <a:t>por </a:t>
            </a:r>
            <a:r>
              <a:rPr lang="es-CO" sz="3500" dirty="0" smtClean="0">
                <a:latin typeface="Calibri" panose="020F0502020204030204" pitchFamily="34" charset="0"/>
              </a:rPr>
              <a:t>nomina por parte de los servidores </a:t>
            </a:r>
            <a:r>
              <a:rPr lang="es-CO" sz="3500" dirty="0">
                <a:latin typeface="Calibri" panose="020F0502020204030204" pitchFamily="34" charset="0"/>
              </a:rPr>
              <a:t>públicos de la institución y </a:t>
            </a:r>
            <a:r>
              <a:rPr lang="es-CO" sz="3500" dirty="0" smtClean="0">
                <a:latin typeface="Calibri" panose="020F0502020204030204" pitchFamily="34" charset="0"/>
              </a:rPr>
              <a:t>remisión de ejemplares respecto a temas tendiente a la educación inclusiva, resoluciones expedidas por la DIAN en la cual </a:t>
            </a:r>
            <a:r>
              <a:rPr lang="es-CO" sz="3500" dirty="0" smtClean="0"/>
              <a:t>se </a:t>
            </a:r>
            <a:r>
              <a:rPr lang="es-CO" sz="3500" dirty="0"/>
              <a:t>resuelve una solicitud de </a:t>
            </a:r>
            <a:r>
              <a:rPr lang="es-CO" sz="3500" dirty="0" smtClean="0"/>
              <a:t>Devolución </a:t>
            </a:r>
            <a:r>
              <a:rPr lang="es-CO" sz="3500" dirty="0"/>
              <a:t>y/o </a:t>
            </a:r>
            <a:r>
              <a:rPr lang="es-CO" sz="3500" dirty="0" smtClean="0"/>
              <a:t>Compensación al ITP y desplazamientos en comisión de servicios.</a:t>
            </a:r>
            <a:r>
              <a:rPr lang="es-CO" sz="3500" dirty="0"/>
              <a:t> 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7499854"/>
              </p:ext>
            </p:extLst>
          </p:nvPr>
        </p:nvGraphicFramePr>
        <p:xfrm>
          <a:off x="1907704" y="332656"/>
          <a:ext cx="5210175" cy="3076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727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250824" y="476250"/>
            <a:ext cx="8785671" cy="496897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CO" sz="1800" b="1" dirty="0" smtClean="0"/>
              <a:t>OPORTUNIDAD DE LA RESPUESTA A LAS PQRSD</a:t>
            </a:r>
          </a:p>
          <a:p>
            <a:pPr marL="0" indent="0" algn="just">
              <a:buNone/>
            </a:pPr>
            <a:r>
              <a:rPr lang="es-CO" sz="1400" dirty="0" smtClean="0"/>
              <a:t>En el mes de febrero de 2018, se dio respuesta oportuna a las 117 PQRSD, radicadas en la oficina de atención al ciudadano las cuales se direccionaron a las dependencias competentes para el tramite de respuesta.</a:t>
            </a:r>
          </a:p>
          <a:p>
            <a:pPr marL="0" indent="0" algn="ctr">
              <a:buNone/>
            </a:pPr>
            <a:r>
              <a:rPr lang="es-CO" sz="1600" b="1" dirty="0" smtClean="0"/>
              <a:t>ACTIVIDADES </a:t>
            </a:r>
            <a:r>
              <a:rPr lang="es-CO" sz="1600" b="1" dirty="0"/>
              <a:t>REALIZADAS POR LA OFICINA DE ATENCIÓN AL CIUDADANO  </a:t>
            </a:r>
          </a:p>
          <a:p>
            <a:pPr marL="0" indent="0" algn="ctr">
              <a:buNone/>
            </a:pPr>
            <a:r>
              <a:rPr lang="es-CO" sz="1600" b="1" dirty="0" smtClean="0"/>
              <a:t>FEBRERO DE 2018.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1400" dirty="0" smtClean="0"/>
              <a:t>Se radicaros y direccionaron 117 PQRSD, registradas en la Oficina </a:t>
            </a:r>
            <a:r>
              <a:rPr lang="es-CO" sz="1400" dirty="0"/>
              <a:t>de </a:t>
            </a:r>
            <a:r>
              <a:rPr lang="es-CO" sz="1400" dirty="0" smtClean="0"/>
              <a:t>Atención al ciudadano.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1400" dirty="0" smtClean="0"/>
              <a:t>Atención diaria mediante el mecanismo de servicio al ciudadano brindando información de manera personalizada y se contacta con los responsables de la información de acuerdo con la consulta, en el horario de atención establecido mediante Resolución No. 0070 articulo 13, de 8:00am a 12:00m y de 2:00pm a 6:00pm.   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1400" dirty="0" smtClean="0"/>
              <a:t>Se registraron 76 Resoluciones con corte a  28 de febrero de 2018, de las cuales de elaboraron 31 resoluciones, las demás fueron elaboradas por otras dependencias de la </a:t>
            </a:r>
            <a:r>
              <a:rPr lang="es-CO" sz="1400" dirty="0" smtClean="0"/>
              <a:t>institución.  </a:t>
            </a:r>
            <a:endParaRPr lang="es-CO" sz="1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1400" dirty="0" smtClean="0"/>
              <a:t>Se reviso y se respondió el mecanismo de correo electrónico </a:t>
            </a:r>
            <a:r>
              <a:rPr lang="es-CO" sz="1400" dirty="0" smtClean="0">
                <a:hlinkClick r:id="rId2"/>
              </a:rPr>
              <a:t>itputumayo@itp.edu.co</a:t>
            </a:r>
            <a:r>
              <a:rPr lang="es-CO" sz="1400" dirty="0" smtClean="0"/>
              <a:t> las solicitudes tendientes a la información de la oferta académica del Instituto Tecnológico del Putumayo, los cuales se gestionan en horas y días hábiles.  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1400" dirty="0" smtClean="0"/>
              <a:t>Atención diaria a las llamada telefónicas y se realiza también transferencias a las dependencias correspondientes.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1400" dirty="0" smtClean="0"/>
              <a:t>Se registraron 63 oficios con </a:t>
            </a:r>
            <a:r>
              <a:rPr lang="es-CO" sz="1400" dirty="0"/>
              <a:t>corte a  </a:t>
            </a:r>
            <a:r>
              <a:rPr lang="es-CO" sz="1400" dirty="0" smtClean="0"/>
              <a:t>28 </a:t>
            </a:r>
            <a:r>
              <a:rPr lang="es-CO" sz="1400" dirty="0"/>
              <a:t>de </a:t>
            </a:r>
            <a:r>
              <a:rPr lang="es-CO" sz="1400" dirty="0" smtClean="0"/>
              <a:t>febrero de 2018, de los cuales de elaboraron 7 por esta dependencia y 56 por otras dependencias. 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1400" dirty="0" smtClean="0"/>
              <a:t>Atención diaria mediante el mecanismo de telefonía móvil celular institucional en la cual se brinda información sobre temas y servicios que son competencia del ITP.</a:t>
            </a:r>
          </a:p>
          <a:p>
            <a:pPr marL="0" indent="0" algn="just">
              <a:buNone/>
            </a:pPr>
            <a:endParaRPr lang="es-CO" sz="1400" dirty="0" smtClean="0"/>
          </a:p>
          <a:p>
            <a:pPr marL="0" indent="0" algn="just">
              <a:buNone/>
            </a:pPr>
            <a:endParaRPr lang="es-CO" sz="1400" dirty="0" smtClean="0"/>
          </a:p>
          <a:p>
            <a:pPr marL="0" indent="0" algn="just">
              <a:buNone/>
            </a:pPr>
            <a:endParaRPr lang="es-CO" sz="1400" dirty="0" smtClean="0"/>
          </a:p>
          <a:p>
            <a:pPr algn="just"/>
            <a:endParaRPr lang="es-CO" sz="1400" dirty="0" smtClean="0"/>
          </a:p>
          <a:p>
            <a:pPr marL="0" indent="0" algn="just">
              <a:buNone/>
            </a:pPr>
            <a:endParaRPr lang="es-CO" sz="1600" dirty="0" smtClean="0"/>
          </a:p>
          <a:p>
            <a:pPr marL="0" indent="0" algn="just">
              <a:buNone/>
            </a:pPr>
            <a:endParaRPr lang="es-CO" sz="1600" dirty="0" smtClean="0"/>
          </a:p>
          <a:p>
            <a:pPr algn="just"/>
            <a:endParaRPr lang="es-CO" sz="1600" dirty="0"/>
          </a:p>
          <a:p>
            <a:pPr algn="just"/>
            <a:endParaRPr lang="es-CO" sz="1600" dirty="0" smtClean="0"/>
          </a:p>
        </p:txBody>
      </p:sp>
      <p:sp>
        <p:nvSpPr>
          <p:cNvPr id="3" name="Rectángulo 2"/>
          <p:cNvSpPr/>
          <p:nvPr/>
        </p:nvSpPr>
        <p:spPr>
          <a:xfrm>
            <a:off x="4050196" y="5838363"/>
            <a:ext cx="4067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chemeClr val="bg1"/>
                </a:solidFill>
              </a:rPr>
              <a:t>Secretaria Ejecutiva </a:t>
            </a:r>
            <a:r>
              <a:rPr lang="es-CO" sz="1200" dirty="0" smtClean="0">
                <a:solidFill>
                  <a:schemeClr val="bg1"/>
                </a:solidFill>
              </a:rPr>
              <a:t> Oficina </a:t>
            </a:r>
            <a:r>
              <a:rPr lang="es-CO" sz="1200" dirty="0">
                <a:solidFill>
                  <a:schemeClr val="bg1"/>
                </a:solidFill>
              </a:rPr>
              <a:t>de Atención al Ciudadano 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Barrio Luis Carlos </a:t>
            </a:r>
            <a:r>
              <a:rPr lang="es-CO" sz="1200" dirty="0" smtClean="0">
                <a:solidFill>
                  <a:schemeClr val="bg1"/>
                </a:solidFill>
              </a:rPr>
              <a:t>Galán Área </a:t>
            </a:r>
            <a:r>
              <a:rPr lang="es-CO" sz="1200" dirty="0">
                <a:solidFill>
                  <a:schemeClr val="bg1"/>
                </a:solidFill>
              </a:rPr>
              <a:t>administrativa ITP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Teléfonos: 038/4296105-3138052807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Mocoa Putumayo </a:t>
            </a:r>
          </a:p>
        </p:txBody>
      </p:sp>
      <p:pic>
        <p:nvPicPr>
          <p:cNvPr id="6" name="Imagen 5" descr="LOGO 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2656"/>
            <a:ext cx="1765237" cy="77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02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3802</TotalTime>
  <Words>1281</Words>
  <Application>Microsoft Office PowerPoint</Application>
  <PresentationFormat>Presentación en pantalla (4:3)</PresentationFormat>
  <Paragraphs>220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Tema de Office</vt:lpstr>
      <vt:lpstr>Presentación de PowerPoint</vt:lpstr>
      <vt:lpstr>Presentación de PowerPoint</vt:lpstr>
      <vt:lpstr> OFICINA DE ATENCION AL CIUDADANO  CREADA MEDIANTE RESOLUCIÓN No.0070 DE FECHA 8 DE FEBRERO DE 2016    </vt:lpstr>
      <vt:lpstr> INFORME MENSUAL DE PQRS  FEBRERO DE 2018 </vt:lpstr>
      <vt:lpstr>CANALES DE INTERACCIÓN  </vt:lpstr>
      <vt:lpstr>TIPOLOGÍA O MODALIDADES  </vt:lpstr>
      <vt:lpstr>         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JUAN CARLOS GUZMAN ORJUELA</cp:lastModifiedBy>
  <cp:revision>405</cp:revision>
  <dcterms:created xsi:type="dcterms:W3CDTF">2015-10-02T18:50:31Z</dcterms:created>
  <dcterms:modified xsi:type="dcterms:W3CDTF">2019-02-15T01:24:50Z</dcterms:modified>
</cp:coreProperties>
</file>